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</p:sldIdLst>
  <p:sldSz cy="5143500" cx="9144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Roboto Mono"/>
      <p:regular r:id="rId24"/>
      <p:bold r:id="rId25"/>
      <p:italic r:id="rId26"/>
      <p:boldItalic r:id="rId2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BAB51E74-93AC-4063-BB6D-28782806BE9F}">
  <a:tblStyle styleId="{BAB51E74-93AC-4063-BB6D-28782806BE9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RobotoMono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font" Target="fonts/RobotoMono-italic.fntdata"/><Relationship Id="rId25" Type="http://schemas.openxmlformats.org/officeDocument/2006/relationships/font" Target="fonts/RobotoMono-bold.fntdata"/><Relationship Id="rId27" Type="http://schemas.openxmlformats.org/officeDocument/2006/relationships/font" Target="fonts/RobotoMono-boldItalic.fntdata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codepen.io/magnetik-works/pen/dPXWrYW?editors=1111" TargetMode="Externa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gc6f919934_0_0:notes"/>
          <p:cNvSpPr/>
          <p:nvPr>
            <p:ph idx="2" type="sldImg"/>
          </p:nvPr>
        </p:nvSpPr>
        <p:spPr>
          <a:xfrm>
            <a:off x="381188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" name="Google Shape;83;gc6f91993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3b76f9b2ea5_0_1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3b76f9b2ea5_0_1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3b8e8c645a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3b8e8c645a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b8e8c645a4_0_2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b8e8c645a4_0_2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g3b76f9b2ea5_0_1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8" name="Google Shape;168;g3b76f9b2ea5_0_1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g3ba88bbef41_0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2" name="Google Shape;92;g3ba88bbef41_0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bac15f6c1f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9" name="Google Shape;99;g3bac15f6c1f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 sz="1300">
                <a:solidFill>
                  <a:schemeClr val="dk1"/>
                </a:solidFill>
              </a:rPr>
              <a:t>Part 1: Assessment &amp; Review (40 Minutes)</a:t>
            </a:r>
            <a:endParaRPr b="1" sz="1300"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MCQ #1 (20m):</a:t>
            </a:r>
            <a:r>
              <a:rPr lang="en">
                <a:solidFill>
                  <a:schemeClr val="dk1"/>
                </a:solidFill>
              </a:rPr>
              <a:t> Conduct the first graded Knowledge Check (covering HTML Semantics and Accessibility).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●"/>
            </a:pPr>
            <a:r>
              <a:rPr b="1" lang="en">
                <a:solidFill>
                  <a:schemeClr val="dk1"/>
                </a:solidFill>
              </a:rPr>
              <a:t>Assignment Review (20m):</a:t>
            </a:r>
            <a:r>
              <a:rPr lang="en">
                <a:solidFill>
                  <a:schemeClr val="dk1"/>
                </a:solidFill>
              </a:rPr>
              <a:t> Review common pitfalls from the "Hello World" enhancements.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i="1" lang="en">
                <a:solidFill>
                  <a:schemeClr val="dk1"/>
                </a:solidFill>
              </a:rPr>
              <a:t>Common Bug:</a:t>
            </a:r>
            <a:r>
              <a:rPr lang="en">
                <a:solidFill>
                  <a:schemeClr val="dk1"/>
                </a:solidFill>
              </a:rPr>
              <a:t> Forgetting to link the CSS file in the </a:t>
            </a:r>
            <a:r>
              <a:rPr lang="en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&lt;head&gt;</a:t>
            </a:r>
            <a:r>
              <a:rPr lang="en">
                <a:solidFill>
                  <a:schemeClr val="dk1"/>
                </a:solidFill>
              </a:rPr>
              <a:t>.</a:t>
            </a:r>
            <a:endParaRPr>
              <a:solidFill>
                <a:schemeClr val="dk1"/>
              </a:solidFill>
            </a:endParaRPr>
          </a:p>
          <a:p>
            <a:pPr indent="-298450" lvl="1" marL="9144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○"/>
            </a:pPr>
            <a:r>
              <a:rPr i="1" lang="en">
                <a:solidFill>
                  <a:schemeClr val="dk1"/>
                </a:solidFill>
              </a:rPr>
              <a:t>Common Bug:</a:t>
            </a:r>
            <a:r>
              <a:rPr lang="en">
                <a:solidFill>
                  <a:schemeClr val="dk1"/>
                </a:solidFill>
              </a:rPr>
              <a:t> Labels not properly linked to Input IDs.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3b8a2987b22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3b8a2987b22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3b8e8c645a4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3b8e8c645a4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baec4a8797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0" name="Google Shape;120;g3baec4a8797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b8e8c645a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3b8e8c645a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baec4a8797_0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3baec4a8797_0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b8a2987b22_0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3b8a2987b22_0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2"/>
              </a:rPr>
              <a:t>https://codepen.io/magnetik-works/pen/dPXWrYW?editors=1111</a:t>
            </a:r>
            <a:r>
              <a:rPr lang="en"/>
              <a:t> </a:t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11" name="Google Shape;11;p2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2" name="Google Shape;12;p2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4" name="Google Shape;14;p2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5" name="Google Shape;15;p2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6" name="Google Shape;16;p2"/>
          <p:cNvSpPr txBox="1"/>
          <p:nvPr>
            <p:ph type="ctrTitle"/>
          </p:nvPr>
        </p:nvSpPr>
        <p:spPr>
          <a:xfrm>
            <a:off x="598100" y="1775222"/>
            <a:ext cx="8222100" cy="838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" name="Google Shape;17;p2"/>
          <p:cNvSpPr txBox="1"/>
          <p:nvPr>
            <p:ph idx="1" type="subTitle"/>
          </p:nvPr>
        </p:nvSpPr>
        <p:spPr>
          <a:xfrm>
            <a:off x="598088" y="2715913"/>
            <a:ext cx="82221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100"/>
              <a:buNone/>
              <a:defRPr sz="21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8" name="Google Shape;18;p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0" name="Google Shape;70;p11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71" name="Google Shape;71;p11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2" name="Google Shape;72;p11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3" name="Google Shape;73;p11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4" name="Google Shape;74;p11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5" name="Google Shape;75;p11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6" name="Google Shape;76;p11"/>
          <p:cNvSpPr txBox="1"/>
          <p:nvPr>
            <p:ph hasCustomPrompt="1"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8" name="Google Shape;78;p1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2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oogle Shape;20;p3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21" name="Google Shape;21;p3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2" name="Google Shape;22;p3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3" name="Google Shape;23;p3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4" name="Google Shape;24;p3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" name="Google Shape;25;p3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6" name="Google Shape;26;p3"/>
          <p:cNvSpPr txBox="1"/>
          <p:nvPr>
            <p:ph type="title"/>
          </p:nvPr>
        </p:nvSpPr>
        <p:spPr>
          <a:xfrm>
            <a:off x="598100" y="2152347"/>
            <a:ext cx="8222100" cy="83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200"/>
              <a:buNone/>
              <a:defRPr sz="42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7" name="Google Shape;27;p3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oogle Shape;29;p4"/>
          <p:cNvGrpSpPr/>
          <p:nvPr/>
        </p:nvGrpSpPr>
        <p:grpSpPr>
          <a:xfrm>
            <a:off x="0" y="3903669"/>
            <a:ext cx="9144000" cy="1239925"/>
            <a:chOff x="0" y="3903669"/>
            <a:chExt cx="9144000" cy="1239925"/>
          </a:xfrm>
        </p:grpSpPr>
        <p:sp>
          <p:nvSpPr>
            <p:cNvPr id="30" name="Google Shape;30;p4"/>
            <p:cNvSpPr/>
            <p:nvPr/>
          </p:nvSpPr>
          <p:spPr>
            <a:xfrm>
              <a:off x="8154895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" name="Google Shape;31;p4"/>
            <p:cNvSpPr/>
            <p:nvPr/>
          </p:nvSpPr>
          <p:spPr>
            <a:xfrm flipH="1">
              <a:off x="6181163" y="3903669"/>
              <a:ext cx="989100" cy="9879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" name="Google Shape;32;p4"/>
            <p:cNvSpPr/>
            <p:nvPr/>
          </p:nvSpPr>
          <p:spPr>
            <a:xfrm>
              <a:off x="7170274" y="3903669"/>
              <a:ext cx="989100" cy="987900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" name="Google Shape;33;p4"/>
            <p:cNvSpPr/>
            <p:nvPr/>
          </p:nvSpPr>
          <p:spPr>
            <a:xfrm rot="10800000">
              <a:off x="8154757" y="3903682"/>
              <a:ext cx="989100" cy="9879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" name="Google Shape;34;p4"/>
            <p:cNvSpPr/>
            <p:nvPr/>
          </p:nvSpPr>
          <p:spPr>
            <a:xfrm>
              <a:off x="0" y="4891594"/>
              <a:ext cx="9144000" cy="2520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5" name="Google Shape;35;p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6" name="Google Shape;36;p4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37" name="Google Shape;37;p4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0" name="Google Shape;40;p5"/>
          <p:cNvSpPr txBox="1"/>
          <p:nvPr>
            <p:ph idx="1" type="body"/>
          </p:nvPr>
        </p:nvSpPr>
        <p:spPr>
          <a:xfrm>
            <a:off x="3117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1" name="Google Shape;41;p5"/>
          <p:cNvSpPr txBox="1"/>
          <p:nvPr>
            <p:ph idx="2" type="body"/>
          </p:nvPr>
        </p:nvSpPr>
        <p:spPr>
          <a:xfrm>
            <a:off x="4832400" y="1229975"/>
            <a:ext cx="39999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2" name="Google Shape;42;p5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45" name="Google Shape;45;p6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48" name="Google Shape;48;p7"/>
          <p:cNvSpPr txBox="1"/>
          <p:nvPr>
            <p:ph idx="1" type="body"/>
          </p:nvPr>
        </p:nvSpPr>
        <p:spPr>
          <a:xfrm>
            <a:off x="311700" y="1465804"/>
            <a:ext cx="28080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49" name="Google Shape;49;p7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4"/>
        </a:solid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1" name="Google Shape;51;p8"/>
          <p:cNvGrpSpPr/>
          <p:nvPr/>
        </p:nvGrpSpPr>
        <p:grpSpPr>
          <a:xfrm>
            <a:off x="6098378" y="5"/>
            <a:ext cx="3045625" cy="2030570"/>
            <a:chOff x="6098378" y="5"/>
            <a:chExt cx="3045625" cy="2030570"/>
          </a:xfrm>
        </p:grpSpPr>
        <p:sp>
          <p:nvSpPr>
            <p:cNvPr id="52" name="Google Shape;52;p8"/>
            <p:cNvSpPr/>
            <p:nvPr/>
          </p:nvSpPr>
          <p:spPr>
            <a:xfrm>
              <a:off x="8128803" y="16"/>
              <a:ext cx="1015200" cy="1015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" name="Google Shape;53;p8"/>
            <p:cNvSpPr/>
            <p:nvPr/>
          </p:nvSpPr>
          <p:spPr>
            <a:xfrm flipH="1">
              <a:off x="7113463" y="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4" name="Google Shape;54;p8"/>
            <p:cNvSpPr/>
            <p:nvPr/>
          </p:nvSpPr>
          <p:spPr>
            <a:xfrm flipH="1" rot="10800000">
              <a:off x="7113588" y="107"/>
              <a:ext cx="1015200" cy="1015200"/>
            </a:xfrm>
            <a:prstGeom prst="rtTriangle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5" name="Google Shape;55;p8"/>
            <p:cNvSpPr/>
            <p:nvPr/>
          </p:nvSpPr>
          <p:spPr>
            <a:xfrm rot="10800000">
              <a:off x="6098378" y="97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6" name="Google Shape;56;p8"/>
            <p:cNvSpPr/>
            <p:nvPr/>
          </p:nvSpPr>
          <p:spPr>
            <a:xfrm rot="10800000">
              <a:off x="8128789" y="1015375"/>
              <a:ext cx="1015200" cy="1015200"/>
            </a:xfrm>
            <a:prstGeom prst="rtTriangle">
              <a:avLst/>
            </a:prstGeom>
            <a:solidFill>
              <a:schemeClr val="accent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7" name="Google Shape;57;p8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58" name="Google Shape;58;p8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9"/>
          <p:cNvSpPr/>
          <p:nvPr/>
        </p:nvSpPr>
        <p:spPr>
          <a:xfrm>
            <a:off x="4572000" y="-17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61" name="Google Shape;61;p9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62" name="Google Shape;62;p9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63" name="Google Shape;63;p9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64" name="Google Shape;6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5" name="Google Shape;65;p9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0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68" name="Google Shape;68;p10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>
                <a:solidFill>
                  <a:schemeClr val="dk2"/>
                </a:solidFill>
              </a:defRPr>
            </a:lvl1pPr>
            <a:lvl2pPr lvl="1">
              <a:buNone/>
              <a:defRPr>
                <a:solidFill>
                  <a:schemeClr val="dk2"/>
                </a:solidFill>
              </a:defRPr>
            </a:lvl2pPr>
            <a:lvl3pPr lvl="2">
              <a:buNone/>
              <a:defRPr>
                <a:solidFill>
                  <a:schemeClr val="dk2"/>
                </a:solidFill>
              </a:defRPr>
            </a:lvl3pPr>
            <a:lvl4pPr lvl="3">
              <a:buNone/>
              <a:defRPr>
                <a:solidFill>
                  <a:schemeClr val="dk2"/>
                </a:solidFill>
              </a:defRPr>
            </a:lvl4pPr>
            <a:lvl5pPr lvl="4">
              <a:buNone/>
              <a:defRPr>
                <a:solidFill>
                  <a:schemeClr val="dk2"/>
                </a:solidFill>
              </a:defRPr>
            </a:lvl5pPr>
            <a:lvl6pPr lvl="5">
              <a:buNone/>
              <a:defRPr>
                <a:solidFill>
                  <a:schemeClr val="dk2"/>
                </a:solidFill>
              </a:defRPr>
            </a:lvl6pPr>
            <a:lvl7pPr lvl="6">
              <a:buNone/>
              <a:defRPr>
                <a:solidFill>
                  <a:schemeClr val="dk2"/>
                </a:solidFill>
              </a:defRPr>
            </a:lvl7pPr>
            <a:lvl8pPr lvl="7">
              <a:buNone/>
              <a:defRPr>
                <a:solidFill>
                  <a:schemeClr val="dk2"/>
                </a:solidFill>
              </a:defRPr>
            </a:lvl8pPr>
            <a:lvl9pPr lvl="8">
              <a:buNone/>
              <a:defRPr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geometric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Roboto"/>
              <a:buNone/>
              <a:defRPr sz="3000">
                <a:solidFill>
                  <a:schemeClr val="dk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Roboto"/>
              <a:buChar char="●"/>
              <a:defRPr sz="18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●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○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Roboto"/>
              <a:buChar char="■"/>
              <a:defRPr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60431" y="4651190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0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timer-rosy-five.vercel.app/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hyperlink" Target="https://magnetikworks.github.io/project-data/data/projects.json" TargetMode="External"/><Relationship Id="rId4" Type="http://schemas.openxmlformats.org/officeDocument/2006/relationships/image" Target="../media/image4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codepen.io/magnetik-works/pen/dPXWrYW?editors=111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>
            <p:ph type="ctrTitle"/>
          </p:nvPr>
        </p:nvSpPr>
        <p:spPr>
          <a:xfrm>
            <a:off x="390525" y="1124650"/>
            <a:ext cx="6329400" cy="16281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 Development Foundations</a:t>
            </a:r>
            <a:endParaRPr/>
          </a:p>
        </p:txBody>
      </p:sp>
      <p:sp>
        <p:nvSpPr>
          <p:cNvPr id="86" name="Google Shape;86;p13"/>
          <p:cNvSpPr txBox="1"/>
          <p:nvPr>
            <p:ph idx="1" type="subTitle"/>
          </p:nvPr>
        </p:nvSpPr>
        <p:spPr>
          <a:xfrm>
            <a:off x="1950450" y="4316871"/>
            <a:ext cx="6276000" cy="43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2500"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EFEFEF"/>
                </a:solidFill>
              </a:rPr>
              <a:t>Asynchronous Javascript</a:t>
            </a:r>
            <a:endParaRPr>
              <a:solidFill>
                <a:srgbClr val="EFEFEF"/>
              </a:solidFill>
            </a:endParaRPr>
          </a:p>
        </p:txBody>
      </p:sp>
      <p:pic>
        <p:nvPicPr>
          <p:cNvPr id="87" name="Google Shape;87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74863" y="207330"/>
            <a:ext cx="2200275" cy="733425"/>
          </a:xfrm>
          <a:prstGeom prst="rect">
            <a:avLst/>
          </a:prstGeom>
          <a:noFill/>
          <a:ln>
            <a:noFill/>
          </a:ln>
        </p:spPr>
      </p:pic>
      <p:sp>
        <p:nvSpPr>
          <p:cNvPr id="88" name="Google Shape;88;p13"/>
          <p:cNvSpPr txBox="1"/>
          <p:nvPr/>
        </p:nvSpPr>
        <p:spPr>
          <a:xfrm>
            <a:off x="460950" y="3362143"/>
            <a:ext cx="1628100" cy="167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9600">
                <a:solidFill>
                  <a:srgbClr val="EFEFEF"/>
                </a:solidFill>
                <a:latin typeface="Roboto"/>
                <a:ea typeface="Roboto"/>
                <a:cs typeface="Roboto"/>
                <a:sym typeface="Roboto"/>
              </a:rPr>
              <a:t>06</a:t>
            </a:r>
            <a:endParaRPr sz="9600">
              <a:solidFill>
                <a:srgbClr val="EFEFEF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  <p:cxnSp>
        <p:nvCxnSpPr>
          <p:cNvPr id="89" name="Google Shape;89;p13"/>
          <p:cNvCxnSpPr/>
          <p:nvPr/>
        </p:nvCxnSpPr>
        <p:spPr>
          <a:xfrm>
            <a:off x="0" y="4640158"/>
            <a:ext cx="8250000" cy="0"/>
          </a:xfrm>
          <a:prstGeom prst="straightConnector1">
            <a:avLst/>
          </a:prstGeom>
          <a:noFill/>
          <a:ln cap="flat" cmpd="sng" w="9525">
            <a:solidFill>
              <a:srgbClr val="B7B7B7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2"/>
          <p:cNvSpPr txBox="1"/>
          <p:nvPr>
            <p:ph type="title"/>
          </p:nvPr>
        </p:nvSpPr>
        <p:spPr>
          <a:xfrm>
            <a:off x="311700" y="1256050"/>
            <a:ext cx="8520600" cy="2030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10</a:t>
            </a:r>
            <a:endParaRPr/>
          </a:p>
        </p:txBody>
      </p:sp>
      <p:sp>
        <p:nvSpPr>
          <p:cNvPr id="151" name="Google Shape;151;p22"/>
          <p:cNvSpPr txBox="1"/>
          <p:nvPr>
            <p:ph idx="1" type="body"/>
          </p:nvPr>
        </p:nvSpPr>
        <p:spPr>
          <a:xfrm>
            <a:off x="311700" y="3369225"/>
            <a:ext cx="8520600" cy="1281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hlinkClick r:id="rId3"/>
              </a:rPr>
              <a:t>Minute Break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3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3: Modern Syntax</a:t>
            </a:r>
            <a:endParaRPr/>
          </a:p>
        </p:txBody>
      </p:sp>
      <p:sp>
        <p:nvSpPr>
          <p:cNvPr id="157" name="Google Shape;157;p23"/>
          <p:cNvSpPr txBox="1"/>
          <p:nvPr/>
        </p:nvSpPr>
        <p:spPr>
          <a:xfrm>
            <a:off x="464025" y="1030275"/>
            <a:ext cx="5969400" cy="1548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100"/>
              <a:t>Topic: Async/Await &amp; Dynamic Fetching</a:t>
            </a:r>
            <a:endParaRPr b="1" sz="11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Async/Await:</a:t>
            </a:r>
            <a:r>
              <a:rPr lang="en" sz="1100"/>
              <a:t> Making asynchronous code look and behave like synchronous code (easier to read).</a:t>
            </a:r>
            <a:endParaRPr sz="1100"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●"/>
            </a:pPr>
            <a:r>
              <a:rPr b="1" lang="en" sz="1100"/>
              <a:t>Try/Catch:</a:t>
            </a:r>
            <a:r>
              <a:rPr lang="en" sz="1100"/>
              <a:t> Handling errors gracefully (e.g., if the internet is down).</a:t>
            </a:r>
            <a:endParaRPr sz="11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4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Hands on Lab</a:t>
            </a:r>
            <a:endParaRPr/>
          </a:p>
        </p:txBody>
      </p:sp>
      <p:sp>
        <p:nvSpPr>
          <p:cNvPr id="163" name="Google Shape;163;p24"/>
          <p:cNvSpPr txBox="1"/>
          <p:nvPr>
            <p:ph idx="1" type="body"/>
          </p:nvPr>
        </p:nvSpPr>
        <p:spPr>
          <a:xfrm>
            <a:off x="311700" y="2508826"/>
            <a:ext cx="6522600" cy="2084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Update the Dynamic Data Assignment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 remove the </a:t>
            </a:r>
            <a:r>
              <a:rPr lang="en">
                <a:solidFill>
                  <a:srgbClr val="008000"/>
                </a:solidFill>
                <a:latin typeface="Arial"/>
                <a:ea typeface="Arial"/>
                <a:cs typeface="Arial"/>
                <a:sym typeface="Arial"/>
              </a:rPr>
              <a:t>myProjects 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hardcoding and instead load them from an API using fetch API.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Use following endpoint to get the project details: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https://magnetikworks.github.io/project-data/data/projects.json</a:t>
            </a:r>
            <a:r>
              <a:rPr lang="en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64" name="Google Shape;164;p24"/>
          <p:cNvPicPr preferRelativeResize="0"/>
          <p:nvPr/>
        </p:nvPicPr>
        <p:blipFill rotWithShape="1">
          <a:blip r:embed="rId4">
            <a:alphaModFix/>
          </a:blip>
          <a:srcRect b="40818" l="5767" r="5634" t="4786"/>
          <a:stretch/>
        </p:blipFill>
        <p:spPr>
          <a:xfrm>
            <a:off x="3584909" y="322432"/>
            <a:ext cx="4611752" cy="1887524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165" name="Google Shape;165;p24"/>
          <p:cNvCxnSpPr>
            <a:stCxn id="163" idx="3"/>
            <a:endCxn id="164" idx="3"/>
          </p:cNvCxnSpPr>
          <p:nvPr/>
        </p:nvCxnSpPr>
        <p:spPr>
          <a:xfrm flipH="1" rot="10800000">
            <a:off x="6834300" y="1266076"/>
            <a:ext cx="1362300" cy="2284800"/>
          </a:xfrm>
          <a:prstGeom prst="curvedConnector3">
            <a:avLst>
              <a:gd fmla="val 117484" name="adj1"/>
            </a:avLst>
          </a:prstGeom>
          <a:noFill/>
          <a:ln cap="flat" cmpd="sng" w="19050">
            <a:solidFill>
              <a:schemeClr val="accent4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25"/>
          <p:cNvSpPr txBox="1"/>
          <p:nvPr>
            <p:ph type="title"/>
          </p:nvPr>
        </p:nvSpPr>
        <p:spPr>
          <a:xfrm>
            <a:off x="14215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Summary</a:t>
            </a:r>
            <a:endParaRPr/>
          </a:p>
        </p:txBody>
      </p:sp>
      <p:sp>
        <p:nvSpPr>
          <p:cNvPr id="171" name="Google Shape;171;p25"/>
          <p:cNvSpPr txBox="1"/>
          <p:nvPr>
            <p:ph idx="1" type="body"/>
          </p:nvPr>
        </p:nvSpPr>
        <p:spPr>
          <a:xfrm>
            <a:off x="142150" y="1222002"/>
            <a:ext cx="4260300" cy="3064200"/>
          </a:xfrm>
          <a:prstGeom prst="rect">
            <a:avLst/>
          </a:prstGeom>
          <a:solidFill>
            <a:srgbClr val="F0F6FC"/>
          </a:solidFill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1. Async JS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Asynchronous JS allows your page to stay responsive while waiting for data.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2. Promises &amp; States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 Promise is a placeholder for a future value. It is either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Resolved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(success) or </a:t>
            </a:r>
            <a:r>
              <a:rPr b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Rejected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(error).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3. Fetch is the Standard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9845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</a:pP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fetch()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is the modern browser API for making network requests. It always returns a Promise.</a:t>
            </a:r>
            <a:endParaRPr b="1" sz="1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2" name="Google Shape;172;p25"/>
          <p:cNvSpPr txBox="1"/>
          <p:nvPr/>
        </p:nvSpPr>
        <p:spPr>
          <a:xfrm>
            <a:off x="4530050" y="1214250"/>
            <a:ext cx="4471800" cy="932700"/>
          </a:xfrm>
          <a:prstGeom prst="rect">
            <a:avLst/>
          </a:prstGeom>
          <a:solidFill>
            <a:srgbClr val="F0F6FC"/>
          </a:solidFill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400"/>
              </a:spcBef>
              <a:spcAft>
                <a:spcPts val="0"/>
              </a:spcAft>
              <a:buNone/>
            </a:pPr>
            <a:r>
              <a:rPr b="1" lang="en" sz="1300"/>
              <a:t>4. Async/Await is the Goal</a:t>
            </a:r>
            <a:endParaRPr b="1" sz="1300"/>
          </a:p>
          <a:p>
            <a:pPr indent="-29845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100"/>
              <a:buChar char="●"/>
            </a:pPr>
            <a:r>
              <a:rPr lang="en" sz="1100"/>
              <a:t>Use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async</a:t>
            </a:r>
            <a:r>
              <a:rPr lang="en" sz="1100"/>
              <a:t> and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await</a:t>
            </a:r>
            <a:r>
              <a:rPr lang="en" sz="1100"/>
              <a:t> for cleaner, more readable code. Always wrap them in </a:t>
            </a:r>
            <a:r>
              <a:rPr lang="en" sz="11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try/catch</a:t>
            </a:r>
            <a:r>
              <a:rPr lang="en" sz="1100"/>
              <a:t> to handle network failures.</a:t>
            </a:r>
            <a:endParaRPr b="1" sz="130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Google Shape;94;p14"/>
          <p:cNvPicPr preferRelativeResize="0"/>
          <p:nvPr/>
        </p:nvPicPr>
        <p:blipFill rotWithShape="1">
          <a:blip r:embed="rId3">
            <a:alphaModFix/>
          </a:blip>
          <a:srcRect b="0" l="62031" r="8368" t="0"/>
          <a:stretch/>
        </p:blipFill>
        <p:spPr>
          <a:xfrm>
            <a:off x="377513" y="832691"/>
            <a:ext cx="1609625" cy="3132100"/>
          </a:xfrm>
          <a:prstGeom prst="rect">
            <a:avLst/>
          </a:prstGeom>
          <a:noFill/>
          <a:ln>
            <a:noFill/>
          </a:ln>
        </p:spPr>
      </p:pic>
      <p:sp>
        <p:nvSpPr>
          <p:cNvPr id="95" name="Google Shape;95;p14"/>
          <p:cNvSpPr txBox="1"/>
          <p:nvPr>
            <p:ph type="title"/>
          </p:nvPr>
        </p:nvSpPr>
        <p:spPr>
          <a:xfrm>
            <a:off x="311700" y="555600"/>
            <a:ext cx="63024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1: Recap &amp; Assessment Review</a:t>
            </a:r>
            <a:endParaRPr/>
          </a:p>
        </p:txBody>
      </p:sp>
      <p:sp>
        <p:nvSpPr>
          <p:cNvPr id="96" name="Google Shape;96;p14"/>
          <p:cNvSpPr txBox="1"/>
          <p:nvPr>
            <p:ph idx="1" type="body"/>
          </p:nvPr>
        </p:nvSpPr>
        <p:spPr>
          <a:xfrm>
            <a:off x="2131325" y="1442225"/>
            <a:ext cx="6236700" cy="310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DOM: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 learned that HTML is a "Tree" (DOM) that JavaScript can climb, edit, and prune.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Events: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 moved from static code to "Reactive" code using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addEventListener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.</a:t>
            </a:r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Data-to-UI: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 practiced the most important pattern in modern web dev: </a:t>
            </a: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Data (Array) ➔ Loop ➔ Template Literal ➔ UI.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State: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We used </a:t>
            </a:r>
            <a:r>
              <a:rPr lang="en" sz="14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localStorage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to give our browser a "memory."</a:t>
            </a:r>
            <a:endParaRPr sz="1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15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Assessment #2</a:t>
            </a:r>
            <a:endParaRPr/>
          </a:p>
        </p:txBody>
      </p:sp>
      <p:sp>
        <p:nvSpPr>
          <p:cNvPr id="102" name="Google Shape;102;p15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2100">
                <a:solidFill>
                  <a:srgbClr val="F0F6FC"/>
                </a:solidFill>
              </a:rPr>
              <a:t>Review</a:t>
            </a:r>
            <a:endParaRPr>
              <a:solidFill>
                <a:srgbClr val="F0F6FC"/>
              </a:solidFill>
            </a:endParaRPr>
          </a:p>
        </p:txBody>
      </p:sp>
      <p:sp>
        <p:nvSpPr>
          <p:cNvPr id="103" name="Google Shape;103;p15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6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Part 2: Asynchronous JavaScript</a:t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15286" l="0" r="0" t="24147"/>
          <a:stretch/>
        </p:blipFill>
        <p:spPr>
          <a:xfrm>
            <a:off x="1128662" y="1812825"/>
            <a:ext cx="6886675" cy="2780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17"/>
          <p:cNvPicPr preferRelativeResize="0"/>
          <p:nvPr/>
        </p:nvPicPr>
        <p:blipFill rotWithShape="1">
          <a:blip r:embed="rId3">
            <a:alphaModFix/>
          </a:blip>
          <a:srcRect b="0" l="0" r="0" t="26204"/>
          <a:stretch/>
        </p:blipFill>
        <p:spPr>
          <a:xfrm>
            <a:off x="1489038" y="1863510"/>
            <a:ext cx="6165926" cy="3033574"/>
          </a:xfrm>
          <a:prstGeom prst="rect">
            <a:avLst/>
          </a:prstGeom>
          <a:noFill/>
          <a:ln>
            <a:noFill/>
          </a:ln>
        </p:spPr>
      </p:pic>
      <p:sp>
        <p:nvSpPr>
          <p:cNvPr id="115" name="Google Shape;115;p17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Introduction to Asynchrony</a:t>
            </a:r>
            <a:endParaRPr/>
          </a:p>
        </p:txBody>
      </p:sp>
      <p:sp>
        <p:nvSpPr>
          <p:cNvPr id="116" name="Google Shape;116;p17"/>
          <p:cNvSpPr txBox="1"/>
          <p:nvPr>
            <p:ph idx="1" type="body"/>
          </p:nvPr>
        </p:nvSpPr>
        <p:spPr>
          <a:xfrm>
            <a:off x="311700" y="1072581"/>
            <a:ext cx="7002600" cy="95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Synchronous vs. Asynchronous: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Why we can't let a slow data request "freeze" the browser.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Event Loop: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How JS handles tasks in the background.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Promises: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The concept of a "Pending," "Resolved," or "Rejected" result.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 sz="1200"/>
          </a:p>
        </p:txBody>
      </p:sp>
      <p:sp>
        <p:nvSpPr>
          <p:cNvPr id="117" name="Google Shape;117;p17"/>
          <p:cNvSpPr txBox="1"/>
          <p:nvPr/>
        </p:nvSpPr>
        <p:spPr>
          <a:xfrm>
            <a:off x="311700" y="4844625"/>
            <a:ext cx="4530000" cy="3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1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https://www.w3schools.com/js/js_asynchronous.asp</a:t>
            </a:r>
            <a:endParaRPr sz="11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2" name="Google Shape;122;p18"/>
          <p:cNvPicPr preferRelativeResize="0"/>
          <p:nvPr/>
        </p:nvPicPr>
        <p:blipFill rotWithShape="1">
          <a:blip r:embed="rId3">
            <a:alphaModFix/>
          </a:blip>
          <a:srcRect b="15445" l="0" r="0" t="13607"/>
          <a:stretch/>
        </p:blipFill>
        <p:spPr>
          <a:xfrm>
            <a:off x="4562233" y="15729"/>
            <a:ext cx="4584653" cy="4879100"/>
          </a:xfrm>
          <a:prstGeom prst="rect">
            <a:avLst/>
          </a:prstGeom>
          <a:noFill/>
          <a:ln>
            <a:noFill/>
          </a:ln>
        </p:spPr>
      </p:pic>
      <p:sp>
        <p:nvSpPr>
          <p:cNvPr id="123" name="Google Shape;123;p18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JavaScript Event Loop</a:t>
            </a:r>
            <a:endParaRPr/>
          </a:p>
        </p:txBody>
      </p:sp>
      <p:sp>
        <p:nvSpPr>
          <p:cNvPr id="124" name="Google Shape;124;p18"/>
          <p:cNvSpPr txBox="1"/>
          <p:nvPr>
            <p:ph idx="1" type="body"/>
          </p:nvPr>
        </p:nvSpPr>
        <p:spPr>
          <a:xfrm>
            <a:off x="311700" y="1229875"/>
            <a:ext cx="48240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JavaScript is single threaded.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400"/>
              <a:t>Allows JavaScript to handle many tasks without getting stuck.</a:t>
            </a:r>
            <a:endParaRPr sz="14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en" sz="1400"/>
              <a:t>The event Loop keeps </a:t>
            </a:r>
            <a:r>
              <a:rPr lang="en" sz="1400"/>
              <a:t>checking</a:t>
            </a:r>
            <a:r>
              <a:rPr lang="en" sz="1400"/>
              <a:t> if the call </a:t>
            </a:r>
            <a:r>
              <a:rPr lang="en" sz="1400"/>
              <a:t>stack</a:t>
            </a:r>
            <a:r>
              <a:rPr lang="en" sz="1400"/>
              <a:t> is empty. If it is, moves the next task from the Task Queue to the stack and runs it.</a:t>
            </a:r>
            <a:endParaRPr sz="14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9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fetch API</a:t>
            </a:r>
            <a:endParaRPr/>
          </a:p>
        </p:txBody>
      </p:sp>
      <p:sp>
        <p:nvSpPr>
          <p:cNvPr id="130" name="Google Shape;130;p19"/>
          <p:cNvSpPr txBox="1"/>
          <p:nvPr>
            <p:ph idx="1" type="body"/>
          </p:nvPr>
        </p:nvSpPr>
        <p:spPr>
          <a:xfrm>
            <a:off x="311700" y="1229875"/>
            <a:ext cx="8520600" cy="333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b="1"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Topic: Talking to the Cloud</a:t>
            </a:r>
            <a:endParaRPr b="1"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What is fetch API?</a:t>
            </a:r>
            <a:r>
              <a:rPr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- It provides a JavaScript interface for making HTTP requests and processing the responses.</a:t>
            </a:r>
            <a:endParaRPr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●"/>
            </a:pP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</a:t>
            </a:r>
            <a:r>
              <a:rPr b="1"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fetch()</a:t>
            </a:r>
            <a:r>
              <a:rPr b="1" lang="en" sz="12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Syntax:</a:t>
            </a:r>
            <a:endParaRPr b="1" sz="12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fetch(url)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.then(response =&gt; response.json())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Char char="○"/>
            </a:pPr>
            <a:r>
              <a:rPr lang="en" sz="1200">
                <a:solidFill>
                  <a:srgbClr val="188038"/>
                </a:solidFill>
                <a:latin typeface="Roboto Mono"/>
                <a:ea typeface="Roboto Mono"/>
                <a:cs typeface="Roboto Mono"/>
                <a:sym typeface="Roboto Mono"/>
              </a:rPr>
              <a:t>.then(data =&gt; { ... })</a:t>
            </a:r>
            <a:endParaRPr sz="1200">
              <a:solidFill>
                <a:srgbClr val="188038"/>
              </a:solidFill>
              <a:latin typeface="Roboto Mono"/>
              <a:ea typeface="Roboto Mono"/>
              <a:cs typeface="Roboto Mono"/>
              <a:sym typeface="Roboto Mono"/>
            </a:endParaRPr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0"/>
          <p:cNvSpPr txBox="1"/>
          <p:nvPr>
            <p:ph type="title"/>
          </p:nvPr>
        </p:nvSpPr>
        <p:spPr>
          <a:xfrm>
            <a:off x="311700" y="410000"/>
            <a:ext cx="8520600" cy="607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</a:t>
            </a:r>
            <a:endParaRPr/>
          </a:p>
        </p:txBody>
      </p:sp>
      <p:sp>
        <p:nvSpPr>
          <p:cNvPr id="136" name="Google Shape;136;p20"/>
          <p:cNvSpPr txBox="1"/>
          <p:nvPr>
            <p:ph idx="1" type="body"/>
          </p:nvPr>
        </p:nvSpPr>
        <p:spPr>
          <a:xfrm>
            <a:off x="311700" y="1111905"/>
            <a:ext cx="8386500" cy="1168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lnSpcReduction="2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JSON stands for JavaScript Object Notation.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200"/>
              <a:t>It is a lightweight format for storing and transporting information, commonly used between servers and clients. </a:t>
            </a:r>
            <a:endParaRPr sz="1200"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b="1" lang="en" sz="1400"/>
              <a:t>Examples:</a:t>
            </a:r>
            <a:endParaRPr b="1" sz="1400"/>
          </a:p>
        </p:txBody>
      </p:sp>
      <p:graphicFrame>
        <p:nvGraphicFramePr>
          <p:cNvPr id="137" name="Google Shape;137;p20"/>
          <p:cNvGraphicFramePr/>
          <p:nvPr/>
        </p:nvGraphicFramePr>
        <p:xfrm>
          <a:off x="374625" y="2351487"/>
          <a:ext cx="3000000" cy="3000000"/>
        </p:xfrm>
        <a:graphic>
          <a:graphicData uri="http://schemas.openxmlformats.org/drawingml/2006/table">
            <a:tbl>
              <a:tblPr>
                <a:noFill/>
                <a:tableStyleId>{BAB51E74-93AC-4063-BB6D-28782806BE9F}</a:tableStyleId>
              </a:tblPr>
              <a:tblGrid>
                <a:gridCol w="1495750"/>
                <a:gridCol w="3895050"/>
              </a:tblGrid>
              <a:tr h="6277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JSON Data (Name/Value Pair)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marR="114300" rtl="0" algn="l">
                        <a:lnSpc>
                          <a:spcPct val="115000"/>
                        </a:lnSpc>
                        <a:spcBef>
                          <a:spcPts val="1200"/>
                        </a:spcBef>
                        <a:spcAft>
                          <a:spcPts val="1200"/>
                        </a:spcAft>
                        <a:buNone/>
                      </a:pP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"firstName"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"John"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4707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JSON Object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 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"firstName"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"John"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"lastName"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"Doe" 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1042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/>
                        <a:t>JSON Array</a:t>
                      </a:r>
                      <a:endParaRPr sz="12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"employees"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:[</a:t>
                      </a:r>
                      <a:endParaRPr sz="1000"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en" sz="1000">
                          <a:solidFill>
                            <a:srgbClr val="990055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"firstName"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"John"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lastName"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"Doe"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},</a:t>
                      </a:r>
                      <a:endParaRPr sz="1000"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en" sz="1000">
                          <a:solidFill>
                            <a:srgbClr val="990055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"firstName"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"Anna"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"lastName"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"Smith"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},</a:t>
                      </a:r>
                      <a:endParaRPr sz="1000"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</a:t>
                      </a:r>
                      <a:r>
                        <a:rPr lang="en" sz="1000">
                          <a:solidFill>
                            <a:srgbClr val="990055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"firstName"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"Peter"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, 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"lastName"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:</a:t>
                      </a:r>
                      <a:r>
                        <a:rPr lang="en" sz="1000">
                          <a:solidFill>
                            <a:srgbClr val="008000"/>
                          </a:solidFill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"Jones"</a:t>
                      </a: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sz="1000"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>
                          <a:highlight>
                            <a:srgbClr val="FFFFFF"/>
                          </a:highlight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]</a:t>
                      </a:r>
                      <a:endParaRPr sz="1000">
                        <a:highlight>
                          <a:srgbClr val="FFFFFF"/>
                        </a:highlight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138" name="Google Shape;138;p20"/>
          <p:cNvSpPr txBox="1"/>
          <p:nvPr/>
        </p:nvSpPr>
        <p:spPr>
          <a:xfrm>
            <a:off x="5812000" y="2351487"/>
            <a:ext cx="2752500" cy="183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rPr>
              <a:t>Rules</a:t>
            </a:r>
            <a:endParaRPr b="1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highlight>
                  <a:srgbClr val="FFFFFF"/>
                </a:highlight>
              </a:rPr>
              <a:t>Data is in name/value pairs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highlight>
                  <a:srgbClr val="FFFFFF"/>
                </a:highlight>
              </a:rPr>
              <a:t>Data is separated by commas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highlight>
                  <a:srgbClr val="FFFFFF"/>
                </a:highlight>
              </a:rPr>
              <a:t>Curly braces hold objects</a:t>
            </a:r>
            <a:endParaRPr sz="1200">
              <a:highlight>
                <a:srgbClr val="FFFFFF"/>
              </a:highlight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 sz="1200">
                <a:highlight>
                  <a:srgbClr val="FFFFFF"/>
                </a:highlight>
              </a:rPr>
              <a:t>Square brackets hold arrays</a:t>
            </a:r>
            <a:endParaRPr sz="1200"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  <a:latin typeface="Roboto"/>
              <a:ea typeface="Roboto"/>
              <a:cs typeface="Roboto"/>
              <a:sym typeface="Roboto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1"/>
          <p:cNvSpPr txBox="1"/>
          <p:nvPr>
            <p:ph type="title"/>
          </p:nvPr>
        </p:nvSpPr>
        <p:spPr>
          <a:xfrm>
            <a:off x="265500" y="1151100"/>
            <a:ext cx="4045200" cy="1564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Live Demo</a:t>
            </a:r>
            <a:endParaRPr/>
          </a:p>
        </p:txBody>
      </p:sp>
      <p:sp>
        <p:nvSpPr>
          <p:cNvPr id="144" name="Google Shape;144;p21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rPr b="1" lang="en" sz="1400">
                <a:solidFill>
                  <a:srgbClr val="F0F6FC"/>
                </a:solidFill>
                <a:latin typeface="Arial"/>
                <a:ea typeface="Arial"/>
                <a:cs typeface="Arial"/>
                <a:sym typeface="Arial"/>
              </a:rPr>
              <a:t>Load Student data </a:t>
            </a:r>
            <a:endParaRPr>
              <a:solidFill>
                <a:srgbClr val="F0F6FC"/>
              </a:solidFill>
            </a:endParaRPr>
          </a:p>
        </p:txBody>
      </p:sp>
      <p:sp>
        <p:nvSpPr>
          <p:cNvPr id="145" name="Google Shape;145;p21"/>
          <p:cNvSpPr txBox="1"/>
          <p:nvPr>
            <p:ph idx="1" type="subTitle"/>
          </p:nvPr>
        </p:nvSpPr>
        <p:spPr>
          <a:xfrm>
            <a:off x="265500" y="2769001"/>
            <a:ext cx="4045200" cy="1269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https://codepen.io/magnetik-works/pen/dPXWrYW</a:t>
            </a:r>
            <a:r>
              <a:rPr lang="en" sz="14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</a:t>
            </a:r>
            <a:endParaRPr sz="240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Geometric">
  <a:themeElements>
    <a:clrScheme name="Geometric">
      <a:dk1>
        <a:srgbClr val="2A3990"/>
      </a:dk1>
      <a:lt1>
        <a:srgbClr val="FFFFFF"/>
      </a:lt1>
      <a:dk2>
        <a:srgbClr val="434343"/>
      </a:dk2>
      <a:lt2>
        <a:srgbClr val="999999"/>
      </a:lt2>
      <a:accent1>
        <a:srgbClr val="212D74"/>
      </a:accent1>
      <a:accent2>
        <a:srgbClr val="3949AB"/>
      </a:accent2>
      <a:accent3>
        <a:srgbClr val="9C254D"/>
      </a:accent3>
      <a:accent4>
        <a:srgbClr val="D23369"/>
      </a:accent4>
      <a:accent5>
        <a:srgbClr val="F06292"/>
      </a:accent5>
      <a:accent6>
        <a:srgbClr val="7890CD"/>
      </a:accent6>
      <a:hlink>
        <a:srgbClr val="F06292"/>
      </a:hlink>
      <a:folHlink>
        <a:srgbClr val="F0629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